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4"/>
  </p:handoutMasterIdLst>
  <p:sldIdLst>
    <p:sldId id="256" r:id="rId2"/>
    <p:sldId id="278" r:id="rId3"/>
    <p:sldId id="289" r:id="rId4"/>
    <p:sldId id="291" r:id="rId5"/>
    <p:sldId id="277" r:id="rId6"/>
    <p:sldId id="287" r:id="rId7"/>
    <p:sldId id="262" r:id="rId8"/>
    <p:sldId id="265" r:id="rId9"/>
    <p:sldId id="273" r:id="rId10"/>
    <p:sldId id="274" r:id="rId11"/>
    <p:sldId id="264" r:id="rId12"/>
    <p:sldId id="275" r:id="rId13"/>
    <p:sldId id="270" r:id="rId14"/>
    <p:sldId id="281" r:id="rId15"/>
    <p:sldId id="283" r:id="rId16"/>
    <p:sldId id="284" r:id="rId17"/>
    <p:sldId id="290" r:id="rId18"/>
    <p:sldId id="285" r:id="rId19"/>
    <p:sldId id="286" r:id="rId20"/>
    <p:sldId id="279" r:id="rId21"/>
    <p:sldId id="280" r:id="rId22"/>
    <p:sldId id="28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84" d="100"/>
          <a:sy n="84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5ADA5-FC88-3943-AB45-E10D71F97CE8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C473A-5BE3-4945-AB81-8C4300A6E0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60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471B0-8B27-3243-BE9E-ED363D5D8550}" type="datetimeFigureOut">
              <a:rPr lang="en-US" smtClean="0"/>
              <a:pPr/>
              <a:t>3/15/14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EA17-CF23-1748-A6A7-619FE59AEE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839200" cy="1752599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Helvetica"/>
                <a:cs typeface="Helvetica"/>
              </a:rPr>
              <a:t>BLC 11  March 15, 2014</a:t>
            </a:r>
            <a:br>
              <a:rPr lang="en-US" sz="3200" dirty="0" smtClean="0">
                <a:latin typeface="Helvetica"/>
                <a:cs typeface="Helvetica"/>
              </a:rPr>
            </a:br>
            <a:r>
              <a:rPr lang="en-US" sz="3200" dirty="0" smtClean="0">
                <a:latin typeface="Helvetica"/>
                <a:cs typeface="Helvetica"/>
              </a:rPr>
              <a:t>Applying Primary Research in the Classroom</a:t>
            </a:r>
            <a:endParaRPr lang="en-US" sz="3200" dirty="0">
              <a:latin typeface="Helvetica"/>
              <a:cs typeface="Helvetica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24765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Helvetica"/>
                <a:cs typeface="Helvetica"/>
              </a:rPr>
              <a:t>Ruth Buskirk</a:t>
            </a:r>
          </a:p>
          <a:p>
            <a:r>
              <a:rPr lang="en-US" dirty="0" smtClean="0">
                <a:solidFill>
                  <a:schemeClr val="tx1"/>
                </a:solidFill>
                <a:latin typeface="Helvetica"/>
                <a:cs typeface="Helvetica"/>
              </a:rPr>
              <a:t>The University of Texas at Austin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5410200"/>
            <a:ext cx="2577432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34" y="4748723"/>
            <a:ext cx="1955513" cy="1933786"/>
          </a:xfrm>
          <a:prstGeom prst="rect">
            <a:avLst/>
          </a:prstGeom>
        </p:spPr>
      </p:pic>
      <p:pic>
        <p:nvPicPr>
          <p:cNvPr id="7" name="Picture 6" descr="BL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034" y="4495799"/>
            <a:ext cx="1638366" cy="22351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8924"/>
            <a:ext cx="6934200" cy="4827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Train students to search for who </a:t>
            </a:r>
            <a:r>
              <a:rPr lang="en-US" sz="3000" u="sng" dirty="0" smtClean="0">
                <a:latin typeface="Helvetica"/>
                <a:cs typeface="Helvetica"/>
              </a:rPr>
              <a:t>sponsored</a:t>
            </a:r>
            <a:r>
              <a:rPr lang="en-US" sz="3000" dirty="0" smtClean="0">
                <a:latin typeface="Helvetica"/>
                <a:cs typeface="Helvetica"/>
              </a:rPr>
              <a:t> the research. Explain ‘conflict of interest’.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Have students distinguish pure and applied aspects of science.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Teach them about funding sources, how they differ in priorities, and why that makes a difference. </a:t>
            </a:r>
            <a:endParaRPr lang="en-US" sz="3000" dirty="0">
              <a:latin typeface="Helvetica"/>
              <a:cs typeface="Helvetica"/>
            </a:endParaRPr>
          </a:p>
        </p:txBody>
      </p:sp>
      <p:pic>
        <p:nvPicPr>
          <p:cNvPr id="7" name="Picture 6" descr="USDA-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5334000"/>
            <a:ext cx="1445692" cy="1024032"/>
          </a:xfrm>
          <a:prstGeom prst="rect">
            <a:avLst/>
          </a:prstGeom>
        </p:spPr>
      </p:pic>
      <p:pic>
        <p:nvPicPr>
          <p:cNvPr id="8" name="Picture 7" descr="300px-American_Cancer_Society_Logo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685800"/>
            <a:ext cx="2057400" cy="1234440"/>
          </a:xfrm>
          <a:prstGeom prst="rect">
            <a:avLst/>
          </a:prstGeom>
        </p:spPr>
      </p:pic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8200" y="2590800"/>
            <a:ext cx="1803400" cy="1635286"/>
          </a:xfrm>
          <a:prstGeom prst="rect">
            <a:avLst/>
          </a:prstGeom>
        </p:spPr>
      </p:pic>
      <p:pic>
        <p:nvPicPr>
          <p:cNvPr id="10" name="Picture 9" descr="NSF_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8593" y="4953000"/>
            <a:ext cx="1741393" cy="17413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32570"/>
            <a:ext cx="8458200" cy="58515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Ways to introduce students to the </a:t>
            </a:r>
            <a:r>
              <a:rPr lang="en-US" sz="2800" b="1" dirty="0" smtClean="0">
                <a:latin typeface="Helvetica"/>
                <a:cs typeface="Helvetica"/>
              </a:rPr>
              <a:t>author </a:t>
            </a:r>
            <a:r>
              <a:rPr lang="en-US" sz="2800" dirty="0" smtClean="0">
                <a:latin typeface="Helvetica"/>
                <a:cs typeface="Helvetica"/>
              </a:rPr>
              <a:t>or</a:t>
            </a:r>
            <a:r>
              <a:rPr lang="en-US" sz="2800" b="1" dirty="0" smtClean="0">
                <a:latin typeface="Helvetica"/>
                <a:cs typeface="Helvetica"/>
              </a:rPr>
              <a:t> author team </a:t>
            </a:r>
            <a:r>
              <a:rPr lang="en-US" sz="2800" dirty="0" smtClean="0">
                <a:latin typeface="Helvetica"/>
                <a:cs typeface="Helvetica"/>
              </a:rPr>
              <a:t>of the paper [</a:t>
            </a:r>
            <a:r>
              <a:rPr lang="en-US" sz="2800" dirty="0" smtClean="0">
                <a:solidFill>
                  <a:srgbClr val="FF0000"/>
                </a:solidFill>
                <a:latin typeface="Helvetica"/>
                <a:cs typeface="Helvetica"/>
              </a:rPr>
              <a:t>this scientist is a person!</a:t>
            </a:r>
            <a:r>
              <a:rPr lang="en-US" sz="2800" dirty="0" smtClean="0">
                <a:latin typeface="Helvetica"/>
                <a:cs typeface="Helvetica"/>
              </a:rPr>
              <a:t>]</a:t>
            </a:r>
            <a:endParaRPr lang="en-US" sz="18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Before, online search by students -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	Go to the author’s faculty web page.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	Search Pub Med for some paper titles.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Before, a short video of interview with author briefly introducing the paper and setting context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After reading the paper, students email questions to the author (arranged in advance)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After students read the paper, author visits class and answers questions that students have prepared</a:t>
            </a:r>
          </a:p>
          <a:p>
            <a:pPr>
              <a:buNone/>
            </a:pPr>
            <a:r>
              <a:rPr lang="en-US" sz="2400" dirty="0" smtClean="0">
                <a:latin typeface="Helvetica"/>
                <a:cs typeface="Helvetica"/>
              </a:rPr>
              <a:t> </a:t>
            </a:r>
          </a:p>
          <a:p>
            <a:pPr>
              <a:buNone/>
            </a:pPr>
            <a:endParaRPr lang="en-US" sz="2400" dirty="0">
              <a:latin typeface="Helvetica"/>
              <a:cs typeface="Helvetica"/>
            </a:endParaRPr>
          </a:p>
        </p:txBody>
      </p:sp>
      <p:pic>
        <p:nvPicPr>
          <p:cNvPr id="4" name="Picture 3" descr="300px-InvestigadoresU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84" y="5029200"/>
            <a:ext cx="3048000" cy="1524000"/>
          </a:xfrm>
          <a:prstGeom prst="rect">
            <a:avLst/>
          </a:prstGeom>
        </p:spPr>
      </p:pic>
      <p:pic>
        <p:nvPicPr>
          <p:cNvPr id="5" name="Picture 4" descr="Untitled-21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224" y="1401407"/>
            <a:ext cx="3230880" cy="11538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0600" y="59436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 anonymous faceless scientists!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943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Can encourage student </a:t>
            </a:r>
            <a:r>
              <a:rPr lang="en-US" b="1" dirty="0" smtClean="0">
                <a:latin typeface="Helvetica"/>
                <a:cs typeface="Helvetica"/>
              </a:rPr>
              <a:t>evaluation</a:t>
            </a:r>
            <a:r>
              <a:rPr lang="en-US" dirty="0" smtClean="0">
                <a:latin typeface="Helvetica"/>
                <a:cs typeface="Helvetica"/>
              </a:rPr>
              <a:t> of paper with instructor guidance – questions like:</a:t>
            </a:r>
          </a:p>
          <a:p>
            <a:pPr>
              <a:buNone/>
            </a:pPr>
            <a:endParaRPr lang="en-US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•   What are the controls in this experiment?</a:t>
            </a:r>
          </a:p>
          <a:p>
            <a:r>
              <a:rPr lang="en-US" dirty="0" smtClean="0">
                <a:latin typeface="Helvetica"/>
                <a:cs typeface="Helvetica"/>
              </a:rPr>
              <a:t>	How could authors have presented this result a little more clearly?</a:t>
            </a:r>
          </a:p>
          <a:p>
            <a:r>
              <a:rPr lang="en-US" dirty="0" smtClean="0">
                <a:latin typeface="Helvetica"/>
                <a:cs typeface="Helvetica"/>
              </a:rPr>
              <a:t>	What’s an alternate hypothesis that could have been tested here?</a:t>
            </a:r>
          </a:p>
          <a:p>
            <a:r>
              <a:rPr lang="en-US" dirty="0" smtClean="0">
                <a:latin typeface="Helvetica"/>
                <a:cs typeface="Helvetica"/>
              </a:rPr>
              <a:t>	What is missing that would have helped tell the story?</a:t>
            </a:r>
          </a:p>
          <a:p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Hoskins et al 2011:  C.R.E.A.T.E. 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(Consider,  Read, Elucidate hypotheses, Analyze and interpret data, Think of the next Experiment) method.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A constructivist model, pays attention to student attitudes and confidence level</a:t>
            </a: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984" y="9906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Hoskins et al 2011:  C.R.E.A.T.E. 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(Consider,  Read, Elucidate hypotheses, Analyze and interpret data, Think of the next Experiment) method.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A constructivist model, pays attention to student attitudes and confidence level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4495800"/>
            <a:ext cx="6019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 Black"/>
                <a:cs typeface="Arial Black"/>
              </a:rPr>
              <a:t>“Get real!  </a:t>
            </a:r>
          </a:p>
          <a:p>
            <a:r>
              <a:rPr lang="en-US" sz="3600" dirty="0" smtClean="0">
                <a:latin typeface="Arial Black"/>
                <a:cs typeface="Arial Black"/>
              </a:rPr>
              <a:t>I don’t have time for    all that in my class.”</a:t>
            </a:r>
            <a:endParaRPr lang="en-US" sz="36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396983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38" y="609600"/>
            <a:ext cx="8516161" cy="5943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So, how could you use primary research data in brief in-class exercises?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e.g., just one figure at a time</a:t>
            </a:r>
          </a:p>
          <a:p>
            <a:pPr marL="0" indent="0">
              <a:buNone/>
            </a:pPr>
            <a:r>
              <a:rPr lang="en-US" dirty="0" smtClean="0"/>
              <a:t>			What skills are important?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What training is needed?</a:t>
            </a:r>
          </a:p>
          <a:p>
            <a:pPr marL="0" indent="0">
              <a:buNone/>
            </a:pPr>
            <a:r>
              <a:rPr lang="en-US" dirty="0" smtClean="0"/>
              <a:t>Be transparent to your students.</a:t>
            </a:r>
          </a:p>
          <a:p>
            <a:pPr marL="0" indent="0">
              <a:buNone/>
            </a:pPr>
            <a:r>
              <a:rPr lang="en-US" dirty="0" smtClean="0"/>
              <a:t>“What do I need to do to succeed?”</a:t>
            </a:r>
          </a:p>
          <a:p>
            <a:pPr marL="0" indent="0">
              <a:buNone/>
            </a:pPr>
            <a:r>
              <a:rPr lang="en-US" dirty="0" smtClean="0"/>
              <a:t>“Will this be on the test?”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P. S. The answer is “yes”.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351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5080"/>
            <a:ext cx="8458200" cy="5592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Make a checklist of student skills (clear goals) students can </a:t>
            </a:r>
            <a:r>
              <a:rPr lang="en-US" u="sng" dirty="0" smtClean="0"/>
              <a:t>self</a:t>
            </a:r>
            <a:r>
              <a:rPr lang="en-US" dirty="0" smtClean="0"/>
              <a:t> assess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 smtClean="0"/>
              <a:t> I can state alternate hypotheses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/>
              <a:t> </a:t>
            </a:r>
            <a:r>
              <a:rPr lang="en-US" dirty="0" smtClean="0"/>
              <a:t> I can define experimental controls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/>
              <a:t> </a:t>
            </a:r>
            <a:r>
              <a:rPr lang="en-US" dirty="0" smtClean="0"/>
              <a:t> I can read graphs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but I need practice on  . . . </a:t>
            </a:r>
            <a:r>
              <a:rPr lang="en-US" dirty="0"/>
              <a:t>x</a:t>
            </a:r>
            <a:r>
              <a:rPr lang="en-US" dirty="0" smtClean="0"/>
              <a:t>, y, z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65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5080"/>
            <a:ext cx="8458200" cy="5592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Make a checklist of student skills (clear goals) students can </a:t>
            </a:r>
            <a:r>
              <a:rPr lang="en-US" u="sng" dirty="0" smtClean="0"/>
              <a:t>self</a:t>
            </a:r>
            <a:r>
              <a:rPr lang="en-US" dirty="0" smtClean="0"/>
              <a:t> assess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 smtClean="0"/>
              <a:t> I can state alternate hypotheses</a:t>
            </a:r>
          </a:p>
          <a:p>
            <a:pPr marL="0" indent="0">
              <a:buNone/>
            </a:pPr>
            <a:r>
              <a:rPr lang="en-US" dirty="0"/>
              <a:t>	 </a:t>
            </a:r>
            <a:r>
              <a:rPr lang="en-US" dirty="0" smtClean="0"/>
              <a:t>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/>
              <a:t> </a:t>
            </a:r>
            <a:r>
              <a:rPr lang="en-US" dirty="0" smtClean="0"/>
              <a:t> I can define experimental controls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>
                <a:latin typeface="Zapf Dingbats" charset="2"/>
                <a:cs typeface="Zapf Dingbats" charset="2"/>
              </a:rPr>
              <a:t>4</a:t>
            </a:r>
            <a:r>
              <a:rPr lang="en-US" dirty="0"/>
              <a:t> </a:t>
            </a:r>
            <a:r>
              <a:rPr lang="en-US" dirty="0" smtClean="0"/>
              <a:t> I can read graphs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but I need practice on  . . . </a:t>
            </a:r>
            <a:r>
              <a:rPr lang="en-US" dirty="0"/>
              <a:t>x</a:t>
            </a:r>
            <a:r>
              <a:rPr lang="en-US" dirty="0" smtClean="0"/>
              <a:t>, y, z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i="1" dirty="0"/>
              <a:t>f</a:t>
            </a:r>
            <a:r>
              <a:rPr lang="en-US" i="1" dirty="0" smtClean="0"/>
              <a:t>rom Robin </a:t>
            </a:r>
            <a:r>
              <a:rPr lang="en-US" dirty="0" smtClean="0"/>
              <a:t>- A </a:t>
            </a:r>
            <a:r>
              <a:rPr lang="en-US" u="sng" dirty="0"/>
              <a:t>badge</a:t>
            </a:r>
            <a:r>
              <a:rPr lang="en-US" dirty="0"/>
              <a:t> is evidence of learning in a competency-based system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dmlc-short-banner-logos-trans_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024035"/>
            <a:ext cx="88265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18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Today’s task –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Work in small groups to design a lesson in which students access and apply basic research data.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Choose your goals for the lesson.</a:t>
            </a:r>
          </a:p>
          <a:p>
            <a:pPr marL="0" indent="0">
              <a:buNone/>
            </a:pPr>
            <a:r>
              <a:rPr lang="en-US" dirty="0" smtClean="0"/>
              <a:t>What will students do?</a:t>
            </a:r>
          </a:p>
          <a:p>
            <a:pPr marL="0" indent="0">
              <a:buNone/>
            </a:pPr>
            <a:r>
              <a:rPr lang="en-US" dirty="0" smtClean="0"/>
              <a:t>How can you assess whether they have met the competency?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587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274638"/>
            <a:ext cx="7269261" cy="6430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Core Competencies from </a:t>
            </a:r>
            <a:r>
              <a:rPr lang="en-US" i="1" dirty="0" smtClean="0"/>
              <a:t>Vision &amp; Change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Ability to apply the process of science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Ability to use quantitative reasoning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use modeling and simulation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tap into the interdisciplinary nature of science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5. Ability to communicate and collaborate 	with other disciplines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6. Ability to understand the relationship 	between science and society.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Vision-and-Change-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61" y="274638"/>
            <a:ext cx="1458570" cy="185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64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274638"/>
            <a:ext cx="7269261" cy="6430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Core Competencies from </a:t>
            </a:r>
            <a:r>
              <a:rPr lang="en-US" i="1" dirty="0" smtClean="0"/>
              <a:t>Vision &amp; Change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apply the process of science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use quantitative reasoning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use modeling and simulation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tap into the interdisciplinary nature of science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5. Ability to communicate and collaborate 	with other disciplines</a:t>
            </a:r>
          </a:p>
          <a:p>
            <a:pPr marL="0" indent="0">
              <a:buNone/>
            </a:pPr>
            <a:r>
              <a:rPr lang="en-US" dirty="0" smtClean="0"/>
              <a:t>6. Ability to understand the relationship 	between science and society.</a:t>
            </a:r>
            <a:endParaRPr lang="en-US" dirty="0"/>
          </a:p>
        </p:txBody>
      </p:sp>
      <p:pic>
        <p:nvPicPr>
          <p:cNvPr id="5" name="Picture 4" descr="Vision-and-Change-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61" y="274638"/>
            <a:ext cx="1458570" cy="185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32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3867"/>
            <a:ext cx="2317852" cy="329148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Course map – Intro Bio II – based on concepts</a:t>
            </a:r>
            <a:endParaRPr lang="en-US" sz="3600" dirty="0"/>
          </a:p>
        </p:txBody>
      </p:sp>
      <p:pic>
        <p:nvPicPr>
          <p:cNvPr id="4" name="Picture 3" descr="Bio311D_CourseMap-Working.pdf"/>
          <p:cNvPicPr>
            <a:picLocks noChangeAspect="1"/>
          </p:cNvPicPr>
          <p:nvPr/>
        </p:nvPicPr>
        <p:blipFill rotWithShape="1">
          <a:blip r:embed="rId2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7" b="6488"/>
          <a:stretch/>
        </p:blipFill>
        <p:spPr>
          <a:xfrm>
            <a:off x="2582333" y="-508000"/>
            <a:ext cx="6286500" cy="753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6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4638"/>
            <a:ext cx="9143999" cy="658336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600" i="1" dirty="0" smtClean="0">
                <a:latin typeface="Helvetica"/>
                <a:cs typeface="Helvetica"/>
              </a:rPr>
              <a:t>Relate to Student Learning Outcomes:</a:t>
            </a:r>
            <a:endParaRPr lang="en-US" sz="2600" dirty="0">
              <a:latin typeface="Helvetica"/>
              <a:cs typeface="Helvetica"/>
            </a:endParaRPr>
          </a:p>
          <a:p>
            <a:pPr marL="0" lvl="0" indent="0">
              <a:buNone/>
            </a:pPr>
            <a:r>
              <a:rPr lang="en-US" sz="2600" dirty="0" smtClean="0">
                <a:latin typeface="Helvetica"/>
                <a:cs typeface="Helvetica"/>
              </a:rPr>
              <a:t>Human </a:t>
            </a:r>
            <a:r>
              <a:rPr lang="en-US" sz="2600" dirty="0">
                <a:latin typeface="Helvetica"/>
                <a:cs typeface="Helvetica"/>
              </a:rPr>
              <a:t>activities have disrupted ecosystems and greatly accelerated the rate of species extinction. </a:t>
            </a:r>
          </a:p>
          <a:p>
            <a:pPr lvl="1"/>
            <a:r>
              <a:rPr lang="en-US" sz="2600" dirty="0">
                <a:latin typeface="Helvetica"/>
                <a:cs typeface="Helvetica"/>
              </a:rPr>
              <a:t>Identify human activities such as habitat destruction or nutrient enrichment that threaten biodiversity and ecosystems.</a:t>
            </a:r>
          </a:p>
          <a:p>
            <a:pPr lvl="1"/>
            <a:r>
              <a:rPr lang="en-US" sz="2600" dirty="0">
                <a:latin typeface="Helvetica"/>
                <a:cs typeface="Helvetica"/>
              </a:rPr>
              <a:t>Give an example of the process of bio-magnification, and tell why it results from food chain dynamics.</a:t>
            </a:r>
          </a:p>
          <a:p>
            <a:pPr lvl="1"/>
            <a:r>
              <a:rPr lang="en-US" sz="2600" dirty="0">
                <a:solidFill>
                  <a:srgbClr val="008000"/>
                </a:solidFill>
                <a:latin typeface="Helvetica"/>
                <a:cs typeface="Helvetica"/>
              </a:rPr>
              <a:t>Explain the relationship between the increase in atmospheric carbon dioxide and global temperatures, and describe how global warming will impact species and ecosystems</a:t>
            </a:r>
            <a:r>
              <a:rPr lang="en-US" sz="2600" dirty="0">
                <a:latin typeface="Helvetica"/>
                <a:cs typeface="Helvetica"/>
              </a:rPr>
              <a:t>.</a:t>
            </a:r>
          </a:p>
          <a:p>
            <a:pPr lvl="1"/>
            <a:r>
              <a:rPr lang="en-US" sz="2600" dirty="0">
                <a:latin typeface="Helvetica"/>
                <a:cs typeface="Helvetica"/>
              </a:rPr>
              <a:t>Give an example of a successful effort to preserve a species, a habitat or an ecosystem.</a:t>
            </a:r>
          </a:p>
        </p:txBody>
      </p:sp>
    </p:spTree>
    <p:extLst>
      <p:ext uri="{BB962C8B-B14F-4D97-AF65-F5344CB8AC3E}">
        <p14:creationId xmlns:p14="http://schemas.microsoft.com/office/powerpoint/2010/main" val="3882682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kind of in-class exercise would you like </a:t>
            </a:r>
            <a:r>
              <a:rPr lang="en-US" smtClean="0"/>
              <a:t>to design?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54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274638"/>
            <a:ext cx="7269261" cy="6430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Core Competencies from </a:t>
            </a:r>
            <a:r>
              <a:rPr lang="en-US" i="1" dirty="0" smtClean="0"/>
              <a:t>Vision &amp; Change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apply the process of science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use quantitative reasoning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use modeling and simulation</a:t>
            </a:r>
          </a:p>
          <a:p>
            <a:pPr marL="514350" indent="-514350">
              <a:buAutoNum type="arabicPeriod"/>
            </a:pPr>
            <a:r>
              <a:rPr lang="en-US" dirty="0" smtClean="0"/>
              <a:t>Ability to tap into the interdisciplinary nature of science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5. Ability to communicate and collaborate 	with other disciplines</a:t>
            </a:r>
          </a:p>
          <a:p>
            <a:pPr marL="0" indent="0">
              <a:buNone/>
            </a:pPr>
            <a:r>
              <a:rPr lang="en-US" dirty="0" smtClean="0"/>
              <a:t>6. Ability to understand the relationship 	between science and society.</a:t>
            </a:r>
            <a:endParaRPr lang="en-US" dirty="0"/>
          </a:p>
        </p:txBody>
      </p:sp>
      <p:pic>
        <p:nvPicPr>
          <p:cNvPr id="5" name="Picture 4" descr="Vision-and-Change-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61" y="274638"/>
            <a:ext cx="1458570" cy="18589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4601" y="59436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Link research and teaching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40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My priorities </a:t>
            </a:r>
            <a:r>
              <a:rPr lang="en-US" smtClean="0"/>
              <a:t>for the student </a:t>
            </a:r>
            <a:r>
              <a:rPr lang="en-US" dirty="0" smtClean="0"/>
              <a:t>experience: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Work with some data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Learn how to ask questions</a:t>
            </a:r>
            <a:endParaRPr lang="en-US" dirty="0"/>
          </a:p>
        </p:txBody>
      </p:sp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Link research and teaching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87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8000"/>
                </a:solidFill>
              </a:rPr>
              <a:t>Some of the expertise here in the room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i="1" dirty="0" smtClean="0"/>
              <a:t>Authentic, inquiry-based labs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r>
              <a:rPr lang="en-US" dirty="0" smtClean="0"/>
              <a:t>	Jean </a:t>
            </a:r>
            <a:r>
              <a:rPr lang="en-US" dirty="0" err="1" smtClean="0"/>
              <a:t>Heitz</a:t>
            </a:r>
            <a:r>
              <a:rPr lang="en-US" dirty="0" smtClean="0"/>
              <a:t>  Wisconsin</a:t>
            </a:r>
          </a:p>
          <a:p>
            <a:pPr marL="0" indent="0">
              <a:buNone/>
            </a:pPr>
            <a:r>
              <a:rPr lang="en-US" dirty="0" smtClean="0"/>
              <a:t>	Kathy </a:t>
            </a:r>
            <a:r>
              <a:rPr lang="en-US" dirty="0" err="1" smtClean="0"/>
              <a:t>Marrs</a:t>
            </a:r>
            <a:r>
              <a:rPr lang="en-US" dirty="0" smtClean="0"/>
              <a:t> IUPUI</a:t>
            </a:r>
          </a:p>
          <a:p>
            <a:pPr marL="0" indent="0">
              <a:buNone/>
            </a:pPr>
            <a:r>
              <a:rPr lang="en-US" dirty="0" smtClean="0"/>
              <a:t>	Tom Owens Cornell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8000"/>
                </a:solidFill>
              </a:rPr>
              <a:t>and more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09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8000"/>
                </a:solidFill>
              </a:rPr>
              <a:t>Some of the expertise here in the room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i="1" dirty="0" smtClean="0"/>
              <a:t>Quantitative reasoning skills –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Clarissa Dirks  Evergreen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Annika Moe   Minnesota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Randy </a:t>
            </a:r>
            <a:r>
              <a:rPr lang="en-US" dirty="0" err="1" smtClean="0"/>
              <a:t>Phillis</a:t>
            </a:r>
            <a:r>
              <a:rPr lang="en-US" dirty="0" smtClean="0"/>
              <a:t>  U Mass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279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74638"/>
            <a:ext cx="8458200" cy="65833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Helvetica"/>
                <a:cs typeface="Helvetica"/>
              </a:rPr>
              <a:t>Potential goals</a:t>
            </a:r>
            <a:r>
              <a:rPr lang="en-US" sz="2800" dirty="0" smtClean="0">
                <a:latin typeface="Helvetica"/>
                <a:cs typeface="Helvetica"/>
              </a:rPr>
              <a:t> for having your students read primary literature?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learn about the ‘process of science’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read graphs, interpret data </a:t>
            </a:r>
          </a:p>
          <a:p>
            <a:pPr>
              <a:buNone/>
            </a:pPr>
            <a:endParaRPr lang="en-US" sz="1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800" i="1" dirty="0" smtClean="0">
                <a:latin typeface="Helvetica"/>
                <a:cs typeface="Helvetica"/>
              </a:rPr>
              <a:t>Why not these goals as well?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appreciate that </a:t>
            </a:r>
            <a:r>
              <a:rPr lang="en-US" sz="2800" i="1" u="sng" dirty="0" smtClean="0">
                <a:latin typeface="Helvetica"/>
                <a:cs typeface="Helvetica"/>
              </a:rPr>
              <a:t>people</a:t>
            </a:r>
            <a:r>
              <a:rPr lang="en-US" sz="2800" dirty="0" smtClean="0">
                <a:latin typeface="Helvetica"/>
                <a:cs typeface="Helvetica"/>
              </a:rPr>
              <a:t> do science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group work in solving problems 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practice explaining science to others </a:t>
            </a:r>
          </a:p>
          <a:p>
            <a:pPr>
              <a:buNone/>
            </a:pPr>
            <a:endParaRPr lang="en-US" sz="1600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sz="2800" i="1" dirty="0" smtClean="0">
                <a:latin typeface="Helvetica"/>
                <a:cs typeface="Helvetica"/>
              </a:rPr>
              <a:t>These are harder skills: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evaluate/critique a scientific paper</a:t>
            </a:r>
          </a:p>
          <a:p>
            <a:pPr>
              <a:buNone/>
            </a:pPr>
            <a:r>
              <a:rPr lang="en-US" sz="2800" dirty="0" smtClean="0">
                <a:latin typeface="Helvetica"/>
                <a:cs typeface="Helvetica"/>
              </a:rPr>
              <a:t>• be able to suggest the next step in the research 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5" name="Picture 4" descr="CIMG64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0" y="2438400"/>
            <a:ext cx="25400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1"/>
            <a:ext cx="8229600" cy="3581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dirty="0" smtClean="0">
                <a:latin typeface="Helvetica"/>
                <a:cs typeface="Helvetica"/>
              </a:rPr>
              <a:t>Getting students </a:t>
            </a:r>
          </a:p>
          <a:p>
            <a:pPr>
              <a:buNone/>
            </a:pPr>
            <a:r>
              <a:rPr lang="en-US" i="1" dirty="0">
                <a:latin typeface="Helvetica"/>
                <a:cs typeface="Helvetica"/>
              </a:rPr>
              <a:t> </a:t>
            </a:r>
            <a:r>
              <a:rPr lang="en-US" i="1" dirty="0" smtClean="0">
                <a:latin typeface="Helvetica"/>
                <a:cs typeface="Helvetica"/>
              </a:rPr>
              <a:t>   to read primary literature</a:t>
            </a:r>
          </a:p>
          <a:p>
            <a:pPr>
              <a:buNone/>
            </a:pPr>
            <a:r>
              <a:rPr lang="en-US" i="1" dirty="0" smtClean="0">
                <a:latin typeface="Helvetica"/>
                <a:cs typeface="Helvetica"/>
              </a:rPr>
              <a:t>How do you begin?</a:t>
            </a:r>
          </a:p>
          <a:p>
            <a:pPr>
              <a:buNone/>
            </a:pPr>
            <a:endParaRPr lang="en-US" i="1" dirty="0" smtClean="0">
              <a:latin typeface="Helvetica"/>
              <a:cs typeface="Helvetica"/>
            </a:endParaRP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“I don’t even understand the title.”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“This is too hard. I can’t do it.”</a:t>
            </a:r>
          </a:p>
          <a:p>
            <a:pPr>
              <a:buNone/>
            </a:pPr>
            <a:r>
              <a:rPr lang="en-US" dirty="0" smtClean="0">
                <a:latin typeface="Helvetica"/>
                <a:cs typeface="Helvetica"/>
              </a:rPr>
              <a:t>“Don’t call on me – Joe knows the answer”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19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61938"/>
            <a:ext cx="2500000" cy="1905000"/>
          </a:xfrm>
          <a:prstGeom prst="rect">
            <a:avLst/>
          </a:prstGeom>
        </p:spPr>
      </p:pic>
      <p:pic>
        <p:nvPicPr>
          <p:cNvPr id="5" name="Picture 4" descr="2014-03-04 15.20.29 copy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r="11257" b="11697"/>
          <a:stretch/>
        </p:blipFill>
        <p:spPr>
          <a:xfrm>
            <a:off x="5192183" y="4413249"/>
            <a:ext cx="2961345" cy="2000250"/>
          </a:xfrm>
          <a:prstGeom prst="rect">
            <a:avLst/>
          </a:prstGeom>
        </p:spPr>
      </p:pic>
      <p:pic>
        <p:nvPicPr>
          <p:cNvPr id="6" name="Picture 5" descr="2014-03-04 15.20.17 copy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6" r="6088" b="6908"/>
          <a:stretch/>
        </p:blipFill>
        <p:spPr>
          <a:xfrm>
            <a:off x="1363133" y="4413249"/>
            <a:ext cx="3069167" cy="19769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6400800" cy="5428867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Helvetica"/>
                <a:cs typeface="Helvetica"/>
              </a:rPr>
              <a:t>	A research report (original data; full methods, results, discussion)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	A review article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	A brief research note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	Editor’s note introducing article 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			in </a:t>
            </a:r>
            <a:r>
              <a:rPr lang="en-US" sz="3000" i="1" dirty="0" smtClean="0">
                <a:latin typeface="Helvetica"/>
                <a:cs typeface="Helvetica"/>
              </a:rPr>
              <a:t>Nature, Cell, Science 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	An editorial letter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	A popular article</a:t>
            </a:r>
          </a:p>
          <a:p>
            <a:r>
              <a:rPr lang="en-US" sz="3000" dirty="0" smtClean="0">
                <a:latin typeface="Helvetica"/>
                <a:cs typeface="Helvetica"/>
              </a:rPr>
              <a:t> Online publication </a:t>
            </a:r>
            <a:r>
              <a:rPr lang="en-US" sz="3000" dirty="0" err="1" smtClean="0">
                <a:latin typeface="Helvetica"/>
                <a:cs typeface="Helvetica"/>
              </a:rPr>
              <a:t>PLoS</a:t>
            </a:r>
            <a:r>
              <a:rPr lang="en-US" sz="3000" dirty="0" smtClean="0">
                <a:latin typeface="Helvetica"/>
                <a:cs typeface="Helvetica"/>
              </a:rPr>
              <a:t> </a:t>
            </a:r>
          </a:p>
          <a:p>
            <a:pPr>
              <a:buNone/>
            </a:pPr>
            <a:r>
              <a:rPr lang="en-US" sz="3000" dirty="0" smtClean="0">
                <a:latin typeface="Helvetica"/>
                <a:cs typeface="Helvetica"/>
              </a:rPr>
              <a:t>			</a:t>
            </a:r>
            <a:r>
              <a:rPr lang="en-US" sz="3000" i="1" dirty="0" err="1" smtClean="0">
                <a:latin typeface="Helvetica"/>
                <a:cs typeface="Helvetica"/>
              </a:rPr>
              <a:t>vs</a:t>
            </a:r>
            <a:r>
              <a:rPr lang="en-US" sz="3000" dirty="0" smtClean="0">
                <a:latin typeface="Helvetica"/>
                <a:cs typeface="Helvetica"/>
              </a:rPr>
              <a:t> a web site</a:t>
            </a:r>
          </a:p>
        </p:txBody>
      </p:sp>
      <p:pic>
        <p:nvPicPr>
          <p:cNvPr id="4" name="Picture 1" descr="Leptin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524000"/>
            <a:ext cx="335251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Helvetica"/>
                <a:cs typeface="Helvetica"/>
              </a:rPr>
              <a:t>Train students to see the differences , for example:</a:t>
            </a:r>
          </a:p>
          <a:p>
            <a:endParaRPr lang="en-US" sz="3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733</Words>
  <Application>Microsoft Macintosh PowerPoint</Application>
  <PresentationFormat>On-screen Show 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BLC 11  March 15, 2014 Applying Primary Research in the Classroom</vt:lpstr>
      <vt:lpstr>PowerPoint Presentation</vt:lpstr>
      <vt:lpstr>PowerPoint Presentation</vt:lpstr>
      <vt:lpstr>Link research and teaching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Course map – Intro Bio II – based on concepts</vt:lpstr>
      <vt:lpstr>PowerPoint Presentation</vt:lpstr>
      <vt:lpstr>PowerPoint Presentation</vt:lpstr>
    </vt:vector>
  </TitlesOfParts>
  <Company>University of Texas at Austin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Helping Students Use Primary Literature</dc:title>
  <dc:creator>Ruth Buskirk</dc:creator>
  <cp:lastModifiedBy>Ruth Buskirk</cp:lastModifiedBy>
  <cp:revision>67</cp:revision>
  <cp:lastPrinted>2012-04-03T17:47:46Z</cp:lastPrinted>
  <dcterms:created xsi:type="dcterms:W3CDTF">2012-04-04T10:00:18Z</dcterms:created>
  <dcterms:modified xsi:type="dcterms:W3CDTF">2014-03-15T14:02:50Z</dcterms:modified>
</cp:coreProperties>
</file>